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72" r:id="rId4"/>
    <p:sldId id="261" r:id="rId5"/>
    <p:sldId id="262" r:id="rId6"/>
    <p:sldId id="264" r:id="rId7"/>
    <p:sldId id="263" r:id="rId8"/>
    <p:sldId id="269" r:id="rId9"/>
    <p:sldId id="273" r:id="rId10"/>
    <p:sldId id="265" r:id="rId11"/>
    <p:sldId id="260" r:id="rId12"/>
    <p:sldId id="267" r:id="rId13"/>
    <p:sldId id="259" r:id="rId14"/>
    <p:sldId id="268" r:id="rId15"/>
    <p:sldId id="270" r:id="rId16"/>
    <p:sldId id="274" r:id="rId17"/>
    <p:sldId id="266" r:id="rId18"/>
    <p:sldId id="275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5-4A66-9973-965947F5DF7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5-4A66-9973-965947F5DF7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5-4A66-9973-965947F5DF73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5-4A66-9973-965947F5DF73}"/>
              </c:ext>
            </c:extLst>
          </c:dPt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</c:v>
                </c:pt>
                <c:pt idx="1">
                  <c:v>0.125</c:v>
                </c:pt>
                <c:pt idx="2">
                  <c:v>0.875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B5-4A66-9973-965947F5D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60000"/>
            <a:lumMod val="110000"/>
          </a:schemeClr>
        </a:gs>
        <a:gs pos="100000">
          <a:schemeClr val="accent5">
            <a:tint val="82000"/>
          </a:schemeClr>
        </a:gs>
      </a:gsLst>
      <a:lin ang="5400000" scaled="0"/>
    </a:gradFill>
    <a:ln w="9525" cap="flat" cmpd="sng" algn="ctr">
      <a:solidFill>
        <a:schemeClr val="accent5"/>
      </a:solidFill>
      <a:prstDash val="solid"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66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873-44FC-8C5D-B55659102F8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73-44FC-8C5D-B55659102F8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73-44FC-8C5D-B55659102F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73-44FC-8C5D-B55659102F8C}"/>
              </c:ext>
            </c:extLst>
          </c:dPt>
          <c:cat>
            <c:strRef>
              <c:f>Лист1!$A$2:$A$5</c:f>
              <c:strCache>
                <c:ptCount val="3"/>
                <c:pt idx="0">
                  <c:v>Высокий 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0.58499999999999996</c:v>
                </c:pt>
                <c:pt idx="1">
                  <c:v>0.28999999999999998</c:v>
                </c:pt>
                <c:pt idx="2" formatCode="0.00%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73-44FC-8C5D-B55659102F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1">
      <a:gsLst>
        <a:gs pos="0">
          <a:schemeClr val="accent5">
            <a:tint val="60000"/>
            <a:lumMod val="110000"/>
          </a:schemeClr>
        </a:gs>
        <a:gs pos="100000">
          <a:schemeClr val="accent5">
            <a:tint val="82000"/>
          </a:schemeClr>
        </a:gs>
      </a:gsLst>
      <a:lin ang="5400000" scaled="0"/>
    </a:gradFill>
    <a:ln w="9525" cap="flat" cmpd="sng" algn="ctr">
      <a:solidFill>
        <a:schemeClr val="accent5"/>
      </a:solidFill>
      <a:prstDash val="solid"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99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50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95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149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29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657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8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848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91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4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41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77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09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55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0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896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0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09FCAF-02BC-4E79-8242-23E0DF6A0612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98F04A-7276-4D06-BD62-90D7868E36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83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3220" y="281043"/>
            <a:ext cx="9064173" cy="1426931"/>
          </a:xfr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«ДЕТСКИЙ САД №4 «АЛЕНУШКА»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886" y="2230666"/>
            <a:ext cx="7968343" cy="2007505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находка: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Шахматная игра как инструмент, способствующий развитию логического мышления и когнитивных способностей у детей старшего возраста»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500741" y="249010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5" b="25927"/>
          <a:stretch/>
        </p:blipFill>
        <p:spPr>
          <a:xfrm>
            <a:off x="8705567" y="576394"/>
            <a:ext cx="3293495" cy="4266485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3425370" y="4842879"/>
            <a:ext cx="8573691" cy="9773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Исмаилова Лиля Исаевна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квалификационной категории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129" y="2729345"/>
            <a:ext cx="2702801" cy="48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5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98" y="2604655"/>
            <a:ext cx="6104866" cy="40434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6301" y="1953872"/>
            <a:ext cx="3904698" cy="52062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3564" y="443346"/>
            <a:ext cx="6109854" cy="1108363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«Расстановка фигур»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73" y="184049"/>
            <a:ext cx="6278783" cy="4158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9" y="1097293"/>
            <a:ext cx="4954733" cy="660631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92982" y="4682837"/>
            <a:ext cx="5347855" cy="14962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изменилось?»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0" y="2285999"/>
            <a:ext cx="5818909" cy="43641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39">
            <a:off x="6012023" y="241586"/>
            <a:ext cx="5487701" cy="73169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2079" y="184049"/>
            <a:ext cx="5333999" cy="1343892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«Ассоциации»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867" y="0"/>
            <a:ext cx="7078133" cy="46881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9869">
            <a:off x="763119" y="1946035"/>
            <a:ext cx="3941928" cy="5255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818909" y="4971442"/>
            <a:ext cx="4516581" cy="16925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«Чьи следы?»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6659" y="869322"/>
            <a:ext cx="5482181" cy="41116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2744">
            <a:off x="1492470" y="-912212"/>
            <a:ext cx="5360449" cy="714726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03318" y="4696690"/>
            <a:ext cx="5419155" cy="15240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так ходит?»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5041">
            <a:off x="5820951" y="-1711464"/>
            <a:ext cx="5191903" cy="6922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8580">
            <a:off x="523725" y="713021"/>
            <a:ext cx="4499193" cy="5998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9130" y="2095393"/>
            <a:ext cx="4410450" cy="58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56" y="-1"/>
            <a:ext cx="6132945" cy="45997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545"/>
            <a:ext cx="5911274" cy="44334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47401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61309" y="249383"/>
            <a:ext cx="9656617" cy="1427018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развития познавательной активности у детей старшего возраста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083576" y="1898193"/>
            <a:ext cx="4718304" cy="1269474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Диагностика на начало учебного года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– 0%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– 12,5%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– 87,5%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6386944" y="1898193"/>
            <a:ext cx="5043056" cy="1269474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Диагностика на конец учебного года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– 58,5%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– 29%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– 12,5%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4" name="Объект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2143867"/>
              </p:ext>
            </p:extLst>
          </p:nvPr>
        </p:nvGraphicFramePr>
        <p:xfrm>
          <a:off x="1295400" y="3243263"/>
          <a:ext cx="4718050" cy="263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68777649"/>
              </p:ext>
            </p:extLst>
          </p:nvPr>
        </p:nvGraphicFramePr>
        <p:xfrm>
          <a:off x="1136074" y="3522661"/>
          <a:ext cx="4665806" cy="2795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Объект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90472416"/>
              </p:ext>
            </p:extLst>
          </p:nvPr>
        </p:nvGraphicFramePr>
        <p:xfrm>
          <a:off x="6386944" y="3522661"/>
          <a:ext cx="5043056" cy="2795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885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79417" y="1883833"/>
            <a:ext cx="5957797" cy="817804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Тигран Петросян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8316"/>
          <a:stretch>
            <a:fillRect/>
          </a:stretch>
        </p:blipFill>
        <p:spPr>
          <a:xfrm>
            <a:off x="8094831" y="1041400"/>
            <a:ext cx="3071933" cy="4788584"/>
          </a:xfrm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95745" y="2909455"/>
            <a:ext cx="6941470" cy="2189018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«Шахматы – это по форме игра, по содержанию – искусство, а по трудности овладения игрой - наука»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52945" y="2549236"/>
            <a:ext cx="10280073" cy="1898073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3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644" y="1450721"/>
            <a:ext cx="9770532" cy="1029194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 дошкольников интереса к шахматной игре как средству развития логического мышления и когнитивных способностей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020"/>
            <a:ext cx="2733116" cy="4855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54090" y="415760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65644" y="313389"/>
            <a:ext cx="9770532" cy="102919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обучения детей игре в шахматы обусловлена поиском эффективных методов развития логического мышления у старших дошкольников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2590800" y="2701925"/>
            <a:ext cx="9240838" cy="3865563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 smtClean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основными правилами и элементами шахматной игры, включая основы стратегии;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первоначальных навыков логического мышления через решение простых шахматных задач;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памяти, внимания и способности концентрироваться на игре;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тимуляция когнитивной активности детей через игровые ситуации;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способности к критическому мышлению, умение оценивать свои ходы и ходы соперника, анализировать ошибки и искать пути их исправления;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ответственности за свои решения на шахматной доске, что переносится на развитие самодисциплины в повседневной жизни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258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18654" y="2207504"/>
            <a:ext cx="4641273" cy="286326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и методические рекомендации по бучению детей старшего дошкольного возраста игре в шахматы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шахматном королевстве»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Т.И. Бараниченко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Н.И. Демина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Широшенко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4516582" y="3837709"/>
            <a:ext cx="201467" cy="3024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47859" y="284478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  <a14:imgEffect>
                      <a14:brightnessContrast bright="-1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10132" r="13390" b="17071"/>
          <a:stretch/>
        </p:blipFill>
        <p:spPr>
          <a:xfrm>
            <a:off x="5110053" y="259579"/>
            <a:ext cx="4030537" cy="530638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2000"/>
                    </a14:imgEffect>
                    <a14:imgEffect>
                      <a14:brightnessContrast bright="-2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400">
            <a:off x="8585280" y="2073465"/>
            <a:ext cx="3661055" cy="4882587"/>
          </a:xfrm>
        </p:spPr>
      </p:pic>
    </p:spTree>
    <p:extLst>
      <p:ext uri="{BB962C8B-B14F-4D97-AF65-F5344CB8AC3E}">
        <p14:creationId xmlns:p14="http://schemas.microsoft.com/office/powerpoint/2010/main" val="367942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4" y="1833376"/>
            <a:ext cx="6533244" cy="48999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2103"/>
            <a:ext cx="5752618" cy="4314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13019" y="184051"/>
            <a:ext cx="6608618" cy="1035150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шахматную доску»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4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0" y="2026590"/>
            <a:ext cx="5169782" cy="46274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5" y="2190748"/>
            <a:ext cx="8937723" cy="5027469"/>
          </a:xfrm>
          <a:prstGeom prst="rect">
            <a:avLst/>
          </a:prstGeom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3976254" y="295745"/>
            <a:ext cx="7322125" cy="1208616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шахматную доску»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7" y="2743986"/>
            <a:ext cx="5306288" cy="39797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57" y="19650"/>
            <a:ext cx="5363415" cy="40225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654" y="2006646"/>
            <a:ext cx="7730836" cy="57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3889" r="25391"/>
          <a:stretch/>
        </p:blipFill>
        <p:spPr>
          <a:xfrm>
            <a:off x="0" y="2751372"/>
            <a:ext cx="5638800" cy="40889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875" y="184049"/>
            <a:ext cx="6149067" cy="4611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60473" y="5097652"/>
            <a:ext cx="6109854" cy="11083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«Расстановка фигур»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1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4347" y="1074604"/>
            <a:ext cx="4729417" cy="6305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7522" y="1898251"/>
            <a:ext cx="5472545" cy="410440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" y="3342983"/>
            <a:ext cx="2522418" cy="378362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617425" y="326420"/>
            <a:ext cx="5228211" cy="1353806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шахматное поле»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Серый фон для презентации - 8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15" y="2505408"/>
            <a:ext cx="6296893" cy="41706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2533"/>
          <a:stretch/>
        </p:blipFill>
        <p:spPr>
          <a:xfrm>
            <a:off x="168604" y="184049"/>
            <a:ext cx="1719351" cy="1638548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3419" y="1829331"/>
            <a:ext cx="4006227" cy="53583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0" y="789710"/>
            <a:ext cx="7238998" cy="1163781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«Раскрась шахматную доску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6649</TotalTime>
  <Words>271</Words>
  <Application>Microsoft Office PowerPoint</Application>
  <PresentationFormat>Широкоэкранный</PresentationFormat>
  <Paragraphs>44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Garamond</vt:lpstr>
      <vt:lpstr>Times New Roman</vt:lpstr>
      <vt:lpstr>Натуральные материалы</vt:lpstr>
      <vt:lpstr>   МУНИЦИПАЛЬНОЕ БЮДЖЕТНОЕ ДОШКОЛЬНОЕ ОБРАЗОВАТЕЛЬНОЕ УЧРЕЖДЕНИЕ «ДЕТСКИЙ САД №4 «АЛЕНУШКА» </vt:lpstr>
      <vt:lpstr>Цель: формирование у дошкольников интереса к шахматной игре как средству развития логического мышления и когнитивных способностей  </vt:lpstr>
      <vt:lpstr>Программа и методические рекомендации по бучению детей старшего дошкольного возраста игре в шахматы   «В шахматном королевстве»  Т.И. Бараниченко Н.И. Демина А.В. Широшенко</vt:lpstr>
      <vt:lpstr>«Собери шахматную доску»</vt:lpstr>
      <vt:lpstr>«Собери шахматную доску»</vt:lpstr>
      <vt:lpstr>Презентация PowerPoint</vt:lpstr>
      <vt:lpstr>Презентация PowerPoint</vt:lpstr>
      <vt:lpstr>«Собери шахматное поле»</vt:lpstr>
      <vt:lpstr>«Раскрась шахматную доску»</vt:lpstr>
      <vt:lpstr>«Расстановка фигур»</vt:lpstr>
      <vt:lpstr>Презентация PowerPoint</vt:lpstr>
      <vt:lpstr>«Ассоциации»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 развития познавательной активности у детей старшего возраста</vt:lpstr>
      <vt:lpstr>Тигран Петросян</vt:lpstr>
      <vt:lpstr>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55</cp:revision>
  <dcterms:created xsi:type="dcterms:W3CDTF">2025-01-21T20:19:16Z</dcterms:created>
  <dcterms:modified xsi:type="dcterms:W3CDTF">2025-02-09T19:16:31Z</dcterms:modified>
</cp:coreProperties>
</file>