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A50021"/>
    <a:srgbClr val="FF9999"/>
    <a:srgbClr val="FF7C80"/>
    <a:srgbClr val="FFCC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1AFC-5C6D-449C-A0D4-88738943D137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3E73-D2F7-43DD-A01D-3D6AB7A5D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23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1AFC-5C6D-449C-A0D4-88738943D137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3E73-D2F7-43DD-A01D-3D6AB7A5D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5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1AFC-5C6D-449C-A0D4-88738943D137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3E73-D2F7-43DD-A01D-3D6AB7A5D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7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1AFC-5C6D-449C-A0D4-88738943D137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3E73-D2F7-43DD-A01D-3D6AB7A5D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1AFC-5C6D-449C-A0D4-88738943D137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3E73-D2F7-43DD-A01D-3D6AB7A5D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85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1AFC-5C6D-449C-A0D4-88738943D137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3E73-D2F7-43DD-A01D-3D6AB7A5D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1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1AFC-5C6D-449C-A0D4-88738943D137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3E73-D2F7-43DD-A01D-3D6AB7A5D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7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1AFC-5C6D-449C-A0D4-88738943D137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3E73-D2F7-43DD-A01D-3D6AB7A5D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3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1AFC-5C6D-449C-A0D4-88738943D137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3E73-D2F7-43DD-A01D-3D6AB7A5D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6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1AFC-5C6D-449C-A0D4-88738943D137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3E73-D2F7-43DD-A01D-3D6AB7A5D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1AFC-5C6D-449C-A0D4-88738943D137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3E73-D2F7-43DD-A01D-3D6AB7A5D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2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51AFC-5C6D-449C-A0D4-88738943D137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C3E73-D2F7-43DD-A01D-3D6AB7A5D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1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user/150937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lenuschka4-saky.tvoysadik.ru/?section_id=5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user/150937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.pinimg.com/736x/e4/7f/36/e47f36284556ea32bc325a6bc45dcd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2069"/>
            <a:ext cx="9318170" cy="1554480"/>
          </a:xfrm>
          <a:solidFill>
            <a:srgbClr val="FFCCCC"/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УЧРАЖДЕНИЕ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 «Аленушка»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Саки Республики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3440" y="2181497"/>
            <a:ext cx="6178730" cy="3004457"/>
          </a:xfrm>
          <a:solidFill>
            <a:srgbClr val="FFCC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ИНТЕРНЕТ-ПОРТФОЛИО</a:t>
            </a:r>
          </a:p>
          <a:p>
            <a: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МУНИЦИПАЛЬНОГО КОНКУРСА</a:t>
            </a:r>
          </a:p>
          <a:p>
            <a: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 ГОДА»</a:t>
            </a:r>
          </a:p>
          <a:p>
            <a: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Исмаилова Лиля Исаевна</a:t>
            </a:r>
            <a:endParaRPr lang="ru-RU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42" y="1953651"/>
            <a:ext cx="3045476" cy="44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i.pinimg.com/736x/e4/7f/36/e47f36284556ea32bc325a6bc45dcd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5" y="130627"/>
            <a:ext cx="3501296" cy="4970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998" y="3082835"/>
            <a:ext cx="5082653" cy="3618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651" y="130627"/>
            <a:ext cx="3777411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i.pinimg.com/736x/e4/7f/36/e47f36284556ea32bc325a6bc45dcd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75" y="194221"/>
            <a:ext cx="4506686" cy="3234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765" y="194221"/>
            <a:ext cx="4587831" cy="3234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117" y="3491968"/>
            <a:ext cx="4508352" cy="3183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076" y="3491968"/>
            <a:ext cx="4453653" cy="31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9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.pinimg.com/736x/e4/7f/36/e47f36284556ea32bc325a6bc45dcd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участия в работе методических объединений</a:t>
            </a:r>
            <a:endParaRPr lang="ru-RU" sz="40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579534"/>
              </p:ext>
            </p:extLst>
          </p:nvPr>
        </p:nvGraphicFramePr>
        <p:xfrm>
          <a:off x="838200" y="1825623"/>
          <a:ext cx="10515600" cy="418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994">
                  <a:extLst>
                    <a:ext uri="{9D8B030D-6E8A-4147-A177-3AD203B41FA5}">
                      <a16:colId xmlns:a16="http://schemas.microsoft.com/office/drawing/2014/main" val="1341808947"/>
                    </a:ext>
                  </a:extLst>
                </a:gridCol>
                <a:gridCol w="5314406">
                  <a:extLst>
                    <a:ext uri="{9D8B030D-6E8A-4147-A177-3AD203B41FA5}">
                      <a16:colId xmlns:a16="http://schemas.microsoft.com/office/drawing/2014/main" val="73078115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74509650"/>
                    </a:ext>
                  </a:extLst>
                </a:gridCol>
              </a:tblGrid>
              <a:tr h="70857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261717"/>
                  </a:ext>
                </a:extLst>
              </a:tr>
              <a:tr h="114379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«Повышение качества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-образовательного процесса в младших группах через использование современных образовательных технологий в ДОУ»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«Детский сад №1 «Ляле»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05904"/>
                  </a:ext>
                </a:extLst>
              </a:tr>
              <a:tr h="114379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«Использования современных образовательных технологий и приёмов в развитии речи детей дошкольного возраста»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«Детский сад №2 «Звездочка»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407459"/>
                  </a:ext>
                </a:extLst>
              </a:tr>
              <a:tr h="1143794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735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32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.pinimg.com/736x/e4/7f/36/e47f36284556ea32bc325a6bc45dcd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инновационной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ИКТ в образовательном процессе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личного сайта в социальной сети работников образования </a:t>
            </a:r>
            <a:r>
              <a:rPr lang="ru-RU" sz="24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400" u="sng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nsportal.ru/user/1509377</a:t>
            </a:r>
            <a:endParaRPr lang="ru-RU" sz="2400" u="sng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творческих педагогических конкурсах, семинарах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показы педагогической деятельности на городских методических </a:t>
            </a:r>
            <a:r>
              <a:rPr lang="ru-RU" sz="240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объединениях воспитателей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6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.pinimg.com/736x/e4/7f/36/e47f36284556ea32bc325a6bc45dcd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78825"/>
            <a:ext cx="10515600" cy="901336"/>
          </a:xfrm>
          <a:solidFill>
            <a:srgbClr val="FFCC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карта</a:t>
            </a:r>
            <a:endParaRPr lang="ru-RU" sz="48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63040"/>
            <a:ext cx="10515600" cy="4626611"/>
          </a:xfr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Исмаилова Лиля Исаевна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02.10.1991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учебы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Национальный педагогический университет им. М.П. Драгоманова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МБДОУ «Детский сад №4 «Аленушка»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общий - 14 лет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в данном учреждении - 11 лет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в занимаемой должности – 11 лет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 </a:t>
            </a:r>
            <a:r>
              <a:rPr lang="ru-RU" u="sng" dirty="0">
                <a:hlinkClick r:id="rId3"/>
              </a:rPr>
              <a:t>https://alenuschka4-saky.tvoysadik.ru/?section_id=57</a:t>
            </a:r>
            <a:endParaRPr lang="ru-RU" dirty="0"/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.pinimg.com/736x/e4/7f/36/e47f36284556ea32bc325a6bc45dcd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779463"/>
          </a:xfrm>
          <a:solidFill>
            <a:srgbClr val="FFCC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повышении квалификации</a:t>
            </a:r>
            <a:endParaRPr lang="ru-RU" sz="40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621660"/>
              </p:ext>
            </p:extLst>
          </p:nvPr>
        </p:nvGraphicFramePr>
        <p:xfrm>
          <a:off x="143690" y="1410790"/>
          <a:ext cx="118872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1">
                  <a:extLst>
                    <a:ext uri="{9D8B030D-6E8A-4147-A177-3AD203B41FA5}">
                      <a16:colId xmlns:a16="http://schemas.microsoft.com/office/drawing/2014/main" val="446222995"/>
                    </a:ext>
                  </a:extLst>
                </a:gridCol>
                <a:gridCol w="4846319">
                  <a:extLst>
                    <a:ext uri="{9D8B030D-6E8A-4147-A177-3AD203B41FA5}">
                      <a16:colId xmlns:a16="http://schemas.microsoft.com/office/drawing/2014/main" val="428053230"/>
                    </a:ext>
                  </a:extLst>
                </a:gridCol>
                <a:gridCol w="1528356">
                  <a:extLst>
                    <a:ext uri="{9D8B030D-6E8A-4147-A177-3AD203B41FA5}">
                      <a16:colId xmlns:a16="http://schemas.microsoft.com/office/drawing/2014/main" val="929699041"/>
                    </a:ext>
                  </a:extLst>
                </a:gridCol>
                <a:gridCol w="4415244">
                  <a:extLst>
                    <a:ext uri="{9D8B030D-6E8A-4147-A177-3AD203B41FA5}">
                      <a16:colId xmlns:a16="http://schemas.microsoft.com/office/drawing/2014/main" val="3032113961"/>
                    </a:ext>
                  </a:extLst>
                </a:gridCol>
              </a:tblGrid>
              <a:tr h="543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ДПО РК «КРЫМСКИЙ РЕСПУБЛИКАНСКИЙ ИНСТИТУТ ПОСТДИПЛОМНОГО ОБРАЗОВАНИЯ»</a:t>
                      </a: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«Образование и педагогика (дошкольное образование)»</a:t>
                      </a:r>
                    </a:p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часов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06150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ДПО РК «КРЫМСКИЙ РЕСПУБЛИКАНСКИЙ ИНСТИТУТ ПОСТДИПЛОМНОГО ОБРАЗОВАНИЯ»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программе «Воспитательно-образовательная деятельность в дошкольной образовательной организации в условиях реализации регионального компонента в соответствии с требованиями ФГОС ДО» </a:t>
                      </a:r>
                      <a:endParaRPr lang="ru-RU" sz="12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часа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88087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46" y="1698926"/>
            <a:ext cx="2902129" cy="2025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4085392"/>
            <a:ext cx="3009254" cy="21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i.pinimg.com/736x/e4/7f/36/e47f36284556ea32bc325a6bc45dcd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25937"/>
            <a:ext cx="10515600" cy="862784"/>
          </a:xfrm>
          <a:solidFill>
            <a:srgbClr val="FFCC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повышении квалификации</a:t>
            </a:r>
            <a:endParaRPr lang="ru-RU" sz="40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533288"/>
              </p:ext>
            </p:extLst>
          </p:nvPr>
        </p:nvGraphicFramePr>
        <p:xfrm>
          <a:off x="143691" y="1514658"/>
          <a:ext cx="11861075" cy="484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870">
                  <a:extLst>
                    <a:ext uri="{9D8B030D-6E8A-4147-A177-3AD203B41FA5}">
                      <a16:colId xmlns:a16="http://schemas.microsoft.com/office/drawing/2014/main" val="2003522628"/>
                    </a:ext>
                  </a:extLst>
                </a:gridCol>
                <a:gridCol w="4835668">
                  <a:extLst>
                    <a:ext uri="{9D8B030D-6E8A-4147-A177-3AD203B41FA5}">
                      <a16:colId xmlns:a16="http://schemas.microsoft.com/office/drawing/2014/main" val="1867377314"/>
                    </a:ext>
                  </a:extLst>
                </a:gridCol>
                <a:gridCol w="1524997">
                  <a:extLst>
                    <a:ext uri="{9D8B030D-6E8A-4147-A177-3AD203B41FA5}">
                      <a16:colId xmlns:a16="http://schemas.microsoft.com/office/drawing/2014/main" val="244325357"/>
                    </a:ext>
                  </a:extLst>
                </a:gridCol>
                <a:gridCol w="4405540">
                  <a:extLst>
                    <a:ext uri="{9D8B030D-6E8A-4147-A177-3AD203B41FA5}">
                      <a16:colId xmlns:a16="http://schemas.microsoft.com/office/drawing/2014/main" val="1074974663"/>
                    </a:ext>
                  </a:extLst>
                </a:gridCol>
              </a:tblGrid>
              <a:tr h="233692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ДПО РК «КРЫМСКИЙ РЕСПУБЛИКАНСКИЙ ИНСТИТУТ ПОСТДИПЛОМНОГО ОБРАЗОВАНИЯ»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программе «Воспитательно-образовательная с детьми с ОВЗ в дошкольных образовательных организациях (в группах комбинированной и компенсирующей направленности)» 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часов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715639"/>
                  </a:ext>
                </a:extLst>
              </a:tr>
              <a:tr h="251002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ДПО РК «КРЫМСКИЙ РЕСПУБЛИКАНСКИЙ ИНСТИТУТ ПОСТДИПЛОМНОГО ОБРАЗОВАНИЯ»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программе </a:t>
                      </a: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«Особенности реализации регионального компонента в дошкольной образовательной организации Республики Крым»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часов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38671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53" y="1633347"/>
            <a:ext cx="3043646" cy="2140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1" y="3983624"/>
            <a:ext cx="3071949" cy="215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i.pinimg.com/736x/e4/7f/36/e47f36284556ea32bc325a6bc45dcd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25937"/>
            <a:ext cx="10515600" cy="862784"/>
          </a:xfrm>
          <a:solidFill>
            <a:srgbClr val="FFCC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повышении квалификации</a:t>
            </a:r>
            <a:endParaRPr lang="ru-RU" sz="40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080250"/>
              </p:ext>
            </p:extLst>
          </p:nvPr>
        </p:nvGraphicFramePr>
        <p:xfrm>
          <a:off x="143691" y="1514658"/>
          <a:ext cx="11861075" cy="233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870">
                  <a:extLst>
                    <a:ext uri="{9D8B030D-6E8A-4147-A177-3AD203B41FA5}">
                      <a16:colId xmlns:a16="http://schemas.microsoft.com/office/drawing/2014/main" val="2003522628"/>
                    </a:ext>
                  </a:extLst>
                </a:gridCol>
                <a:gridCol w="4835668">
                  <a:extLst>
                    <a:ext uri="{9D8B030D-6E8A-4147-A177-3AD203B41FA5}">
                      <a16:colId xmlns:a16="http://schemas.microsoft.com/office/drawing/2014/main" val="1867377314"/>
                    </a:ext>
                  </a:extLst>
                </a:gridCol>
                <a:gridCol w="1524997">
                  <a:extLst>
                    <a:ext uri="{9D8B030D-6E8A-4147-A177-3AD203B41FA5}">
                      <a16:colId xmlns:a16="http://schemas.microsoft.com/office/drawing/2014/main" val="244325357"/>
                    </a:ext>
                  </a:extLst>
                </a:gridCol>
                <a:gridCol w="4405540">
                  <a:extLst>
                    <a:ext uri="{9D8B030D-6E8A-4147-A177-3AD203B41FA5}">
                      <a16:colId xmlns:a16="http://schemas.microsoft.com/office/drawing/2014/main" val="1074974663"/>
                    </a:ext>
                  </a:extLst>
                </a:gridCol>
              </a:tblGrid>
              <a:tr h="233692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 с ограниченной ответственностью «Центр дистанционного обучения и современных педагогических технологий» (ООО «ЦДО СПТ») по дополнительной профессиональной программе «Организация образовательного процесса в ДОУ в условиях реализации ФГОС и ФОП»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часов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71563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354" y="1622303"/>
            <a:ext cx="3070332" cy="21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.pinimg.com/736x/e4/7f/36/e47f36284556ea32bc325a6bc45dcd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5937"/>
            <a:ext cx="10515600" cy="1325563"/>
          </a:xfrm>
          <a:solidFill>
            <a:srgbClr val="FFCCCC"/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аттестации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166362"/>
              </p:ext>
            </p:extLst>
          </p:nvPr>
        </p:nvGraphicFramePr>
        <p:xfrm>
          <a:off x="838200" y="1825625"/>
          <a:ext cx="10515600" cy="246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99987683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715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54630968"/>
                    </a:ext>
                  </a:extLst>
                </a:gridCol>
              </a:tblGrid>
              <a:tr h="9306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прохождения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приказа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109251"/>
                  </a:ext>
                </a:extLst>
              </a:tr>
              <a:tr h="153647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образования, науки и молодежи Республики Крым г. Симферополь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квалификационная категория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736 от 25.04.2024 г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516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4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.pinimg.com/736x/e4/7f/36/e47f36284556ea32bc325a6bc45dcd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  <a:solidFill>
            <a:srgbClr val="FFCC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и награды</a:t>
            </a:r>
            <a:endParaRPr lang="ru-RU" sz="48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932360"/>
              </p:ext>
            </p:extLst>
          </p:nvPr>
        </p:nvGraphicFramePr>
        <p:xfrm>
          <a:off x="838200" y="1825625"/>
          <a:ext cx="10515600" cy="4758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617">
                  <a:extLst>
                    <a:ext uri="{9D8B030D-6E8A-4147-A177-3AD203B41FA5}">
                      <a16:colId xmlns:a16="http://schemas.microsoft.com/office/drawing/2014/main" val="1333014062"/>
                    </a:ext>
                  </a:extLst>
                </a:gridCol>
                <a:gridCol w="8897983">
                  <a:extLst>
                    <a:ext uri="{9D8B030D-6E8A-4147-A177-3AD203B41FA5}">
                      <a16:colId xmlns:a16="http://schemas.microsoft.com/office/drawing/2014/main" val="927683892"/>
                    </a:ext>
                  </a:extLst>
                </a:gridCol>
              </a:tblGrid>
              <a:tr h="79300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3200" b="1" dirty="0">
                        <a:solidFill>
                          <a:srgbClr val="A5002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награды</a:t>
                      </a:r>
                      <a:endParaRPr lang="ru-RU" sz="3200" b="1" dirty="0">
                        <a:solidFill>
                          <a:srgbClr val="A5002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366486"/>
                  </a:ext>
                </a:extLst>
              </a:tr>
              <a:tr h="7930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участника Крымского фестиваля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педагогических инициатив – 2021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«Путешествие по достопримечательностям города Саки»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52253"/>
                  </a:ext>
                </a:extLst>
              </a:tr>
              <a:tr h="7930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подготовку призера (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место) городского интеллектуального конкурса юных  эрудитов «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Знайка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870148"/>
                  </a:ext>
                </a:extLst>
              </a:tr>
              <a:tr h="7930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за высокий профессионализм, инициативный творческий труд, весомый личный вклад в развитие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дошкольного образования г. Саки по итогам 2021/2022 учебного года и в связи с праздником Дня воспитателя и всех дошкольных работников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455501"/>
                  </a:ext>
                </a:extLst>
              </a:tr>
              <a:tr h="7930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за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 в муниципальном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этапе Всероссийского профессионального конкурса «Воспитатель года России» в 2023 году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109172"/>
                  </a:ext>
                </a:extLst>
              </a:tr>
              <a:tr h="7930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за активное участие в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XVIII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Спартакиаде Крымской республиканской организации Профсоюза, развитие физической культуры и спорта, пропаганду здорового образа жизни среди членов Профсоюза и их семей.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856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1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i.pinimg.com/736x/e4/7f/36/e47f36284556ea32bc325a6bc45dcd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  <a:solidFill>
            <a:srgbClr val="FFCC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и награды</a:t>
            </a:r>
            <a:endParaRPr lang="ru-RU" sz="48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786747"/>
              </p:ext>
            </p:extLst>
          </p:nvPr>
        </p:nvGraphicFramePr>
        <p:xfrm>
          <a:off x="838200" y="1825625"/>
          <a:ext cx="10515600" cy="4758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617">
                  <a:extLst>
                    <a:ext uri="{9D8B030D-6E8A-4147-A177-3AD203B41FA5}">
                      <a16:colId xmlns:a16="http://schemas.microsoft.com/office/drawing/2014/main" val="1333014062"/>
                    </a:ext>
                  </a:extLst>
                </a:gridCol>
                <a:gridCol w="8897983">
                  <a:extLst>
                    <a:ext uri="{9D8B030D-6E8A-4147-A177-3AD203B41FA5}">
                      <a16:colId xmlns:a16="http://schemas.microsoft.com/office/drawing/2014/main" val="927683892"/>
                    </a:ext>
                  </a:extLst>
                </a:gridCol>
              </a:tblGrid>
              <a:tr h="79300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3200" b="1" dirty="0">
                        <a:solidFill>
                          <a:srgbClr val="A5002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награды</a:t>
                      </a:r>
                      <a:endParaRPr lang="ru-RU" sz="3200" b="1" dirty="0">
                        <a:solidFill>
                          <a:srgbClr val="A5002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366486"/>
                  </a:ext>
                </a:extLst>
              </a:tr>
              <a:tr h="7930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о создании в Образовательной сети свой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персональный сайт 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https://nsportal.ru/user/1509377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52253"/>
                  </a:ext>
                </a:extLst>
              </a:tr>
              <a:tr h="7930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участника курса «Введение в музейную педагогику»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870148"/>
                  </a:ext>
                </a:extLst>
              </a:tr>
              <a:tr h="7930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участника курса «Тематические мастер-классы в музеях»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455501"/>
                  </a:ext>
                </a:extLst>
              </a:tr>
              <a:tr h="7930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участника курса «Интерактивные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экскурсии для детей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109172"/>
                  </a:ext>
                </a:extLst>
              </a:tr>
              <a:tr h="7930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участника курса «Использование цифровых технологий в музейной педагогике»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856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2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i.pinimg.com/736x/e4/7f/36/e47f36284556ea32bc325a6bc45dcd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4" y="209004"/>
            <a:ext cx="3728061" cy="5253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033" y="209003"/>
            <a:ext cx="3721459" cy="5253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240" y="1340482"/>
            <a:ext cx="3778703" cy="53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8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597</Words>
  <Application>Microsoft Office PowerPoint</Application>
  <PresentationFormat>Широкоэкранный</PresentationFormat>
  <Paragraphs>107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МУНИЦИПАЛЬНОЕ БЮДЖЕТНОЕ ДОШКОЛЬНОЕ ОБРАЗОВАТЕЛЬНОЕ УЧРАЖДЕНИЕ «Детский сад № 4 «Аленушка» города Саки Республики Крым</vt:lpstr>
      <vt:lpstr>Информационная карта</vt:lpstr>
      <vt:lpstr>Данные о повышении квалификации</vt:lpstr>
      <vt:lpstr>Данные о повышении квалификации</vt:lpstr>
      <vt:lpstr>Данные о повышении квалификации</vt:lpstr>
      <vt:lpstr> Сведения об аттестации </vt:lpstr>
      <vt:lpstr>Поощрения и награды</vt:lpstr>
      <vt:lpstr>Поощрения и награды</vt:lpstr>
      <vt:lpstr>Презентация PowerPoint</vt:lpstr>
      <vt:lpstr>Презентация PowerPoint</vt:lpstr>
      <vt:lpstr>Презентация PowerPoint</vt:lpstr>
      <vt:lpstr>Карта участия в работе методических объединений</vt:lpstr>
      <vt:lpstr>Участие в инновационной деятельности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УЧРАЖДЕНИЕ «Детский сад № 4 «Аленушка» города Саки Республики Крым</dc:title>
  <dc:creator>Пользователь Windows</dc:creator>
  <cp:lastModifiedBy>Пользователь Windows</cp:lastModifiedBy>
  <cp:revision>18</cp:revision>
  <dcterms:created xsi:type="dcterms:W3CDTF">2025-01-23T15:48:10Z</dcterms:created>
  <dcterms:modified xsi:type="dcterms:W3CDTF">2025-01-26T12:12:38Z</dcterms:modified>
</cp:coreProperties>
</file>