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381-5F76-4D59-8D5F-C3271354C050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6A6E-23F2-49A0-ABFE-65E5BE30F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381-5F76-4D59-8D5F-C3271354C050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6A6E-23F2-49A0-ABFE-65E5BE30F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381-5F76-4D59-8D5F-C3271354C050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6A6E-23F2-49A0-ABFE-65E5BE30F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381-5F76-4D59-8D5F-C3271354C050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6A6E-23F2-49A0-ABFE-65E5BE30F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381-5F76-4D59-8D5F-C3271354C050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6A6E-23F2-49A0-ABFE-65E5BE30F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381-5F76-4D59-8D5F-C3271354C050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6A6E-23F2-49A0-ABFE-65E5BE30F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381-5F76-4D59-8D5F-C3271354C050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6A6E-23F2-49A0-ABFE-65E5BE30F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381-5F76-4D59-8D5F-C3271354C050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6A6E-23F2-49A0-ABFE-65E5BE30F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381-5F76-4D59-8D5F-C3271354C050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6A6E-23F2-49A0-ABFE-65E5BE30F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381-5F76-4D59-8D5F-C3271354C050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6A6E-23F2-49A0-ABFE-65E5BE30F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381-5F76-4D59-8D5F-C3271354C050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6A6E-23F2-49A0-ABFE-65E5BE30F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E1381-5F76-4D59-8D5F-C3271354C050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06A6E-23F2-49A0-ABFE-65E5BE30F4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https://catherineasquithgallery.com/uploads/posts/2021-02/1613564043_213-p-fon-dlya-prezentatsii-v-dou-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БЮДЖЕТНОЕ ДОШКОЛЬНОЕ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«ДЕТСКИЙ САД № 4 «АЛЕНУШКА»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ГОРОДА САКИ РЕСПУБЛИКИ КРЫМ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512768" cy="1944216"/>
          </a:xfrm>
        </p:spPr>
        <p:txBody>
          <a:bodyPr>
            <a:normAutofit lnSpcReduction="10000"/>
          </a:bodyPr>
          <a:lstStyle/>
          <a:p>
            <a:endParaRPr lang="ru-RU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ДИДАКТИЧЕСКИЕ ИГРЫ 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ПО ПАТРИОТИЧЕСКОМУ ВОСПИТАНИЮ ВО ВТОРОЙ МЛАДШЕЙ ГРУППЕ»</a:t>
            </a:r>
          </a:p>
          <a:p>
            <a:endParaRPr lang="ru-RU" sz="1800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Воспитатель: </a:t>
            </a:r>
            <a:r>
              <a:rPr lang="ru-RU" sz="1800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Исмаилова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Л.И.</a:t>
            </a:r>
          </a:p>
          <a:p>
            <a:endParaRPr lang="ru-RU" sz="1800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ru-RU" sz="18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ru-RU" sz="18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s://catherineasquithgallery.com/uploads/posts/2021-02/1613564043_213-p-fon-dlya-prezentatsii-v-dou-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1800" dirty="0" smtClean="0">
                <a:latin typeface="Comic Sans MS" pitchFamily="66" charset="0"/>
              </a:rPr>
              <a:t/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>
                <a:latin typeface="Comic Sans MS" pitchFamily="66" charset="0"/>
              </a:rPr>
              <a:t/>
            </a:r>
            <a:br>
              <a:rPr lang="ru-RU" sz="1800" dirty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/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Comic Sans MS" pitchFamily="66" charset="0"/>
              </a:rPr>
              <a:t>«Собери матрешку»</a:t>
            </a:r>
            <a:r>
              <a:rPr lang="ru-RU" sz="1800" dirty="0">
                <a:latin typeface="Comic Sans MS" pitchFamily="66" charset="0"/>
              </a:rPr>
              <a:t/>
            </a:r>
            <a:br>
              <a:rPr lang="ru-RU" sz="1800" dirty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>Учить </a:t>
            </a:r>
            <a:r>
              <a:rPr lang="ru-RU" sz="1800" dirty="0">
                <a:latin typeface="Comic Sans MS" pitchFamily="66" charset="0"/>
              </a:rPr>
              <a:t>складывать из частей целую </a:t>
            </a:r>
            <a:r>
              <a:rPr lang="ru-RU" sz="1800" dirty="0" smtClean="0">
                <a:latin typeface="Comic Sans MS" pitchFamily="66" charset="0"/>
              </a:rPr>
              <a:t>картинку; развивать </a:t>
            </a:r>
            <a:r>
              <a:rPr lang="ru-RU" sz="1800" dirty="0">
                <a:latin typeface="Comic Sans MS" pitchFamily="66" charset="0"/>
              </a:rPr>
              <a:t>умение подбирать одинаковые части целого предмета</a:t>
            </a:r>
            <a:r>
              <a:rPr lang="ru-RU" sz="1800" dirty="0" smtClean="0">
                <a:latin typeface="Comic Sans MS" pitchFamily="66" charset="0"/>
              </a:rPr>
              <a:t>, развивать</a:t>
            </a:r>
            <a:r>
              <a:rPr lang="ru-RU" sz="1800" dirty="0">
                <a:latin typeface="Comic Sans MS" pitchFamily="66" charset="0"/>
              </a:rPr>
              <a:t> мышление, воображение.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628800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431873" y="2480895"/>
            <a:ext cx="278431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catherineasquithgallery.com/uploads/posts/2021-02/1613564043_213-p-fon-dlya-prezentatsii-v-dou-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3508" y="1088740"/>
            <a:ext cx="3168353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95802" y="2084851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700125" y="1076739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s://catherineasquithgallery.com/uploads/posts/2021-02/1613564043_213-p-fon-dlya-prezentatsii-v-dou-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«Расставь матрешек по росту»</a:t>
            </a:r>
            <a:r>
              <a:rPr lang="ru-RU" sz="18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>Цель:  </a:t>
            </a:r>
            <a:r>
              <a:rPr lang="ru-RU" sz="1800" dirty="0">
                <a:latin typeface="Comic Sans MS" pitchFamily="66" charset="0"/>
              </a:rPr>
              <a:t>научить детей соотносить по величине </a:t>
            </a:r>
            <a:r>
              <a:rPr lang="ru-RU" sz="1800" dirty="0" smtClean="0">
                <a:latin typeface="Comic Sans MS" pitchFamily="66" charset="0"/>
              </a:rPr>
              <a:t>три(пять)предметов </a:t>
            </a:r>
            <a:r>
              <a:rPr lang="ru-RU" sz="1800" dirty="0">
                <a:latin typeface="Comic Sans MS" pitchFamily="66" charset="0"/>
              </a:rPr>
              <a:t>и обозначать их словами: «большой», маленький», «средний</a:t>
            </a:r>
            <a:r>
              <a:rPr lang="ru-RU" sz="1800" dirty="0" smtClean="0">
                <a:latin typeface="Comic Sans MS" pitchFamily="66" charset="0"/>
              </a:rPr>
              <a:t>»(поменьше), </a:t>
            </a:r>
            <a:r>
              <a:rPr lang="ru-RU" sz="1800" dirty="0">
                <a:latin typeface="Comic Sans MS" pitchFamily="66" charset="0"/>
              </a:rPr>
              <a:t>самый большой», «самый маленький».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04804" y="2171860"/>
            <a:ext cx="3192354" cy="239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852936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83534" y="2288874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s://catherineasquithgallery.com/uploads/posts/2021-02/1613564043_213-p-fon-dlya-prezentatsii-v-dou-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Comic Sans MS" pitchFamily="66" charset="0"/>
              </a:rPr>
              <a:t/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>
                <a:latin typeface="Comic Sans MS" pitchFamily="66" charset="0"/>
              </a:rPr>
              <a:t/>
            </a:r>
            <a:br>
              <a:rPr lang="ru-RU" sz="1800" dirty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/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Comic Sans MS" pitchFamily="66" charset="0"/>
              </a:rPr>
              <a:t>Дидактическая </a:t>
            </a:r>
            <a:r>
              <a:rPr lang="ru-RU" sz="2200" dirty="0">
                <a:solidFill>
                  <a:srgbClr val="FF0000"/>
                </a:solidFill>
                <a:latin typeface="Comic Sans MS" pitchFamily="66" charset="0"/>
              </a:rPr>
              <a:t>игра «Предметы народного быта»</a:t>
            </a:r>
            <a:r>
              <a:rPr lang="ru-RU" sz="2200" dirty="0">
                <a:latin typeface="Comic Sans MS" pitchFamily="66" charset="0"/>
              </a:rPr>
              <a:t/>
            </a:r>
            <a:br>
              <a:rPr lang="ru-RU" sz="2200" dirty="0">
                <a:latin typeface="Comic Sans MS" pitchFamily="66" charset="0"/>
              </a:rPr>
            </a:br>
            <a:r>
              <a:rPr lang="ru-RU" sz="2200" dirty="0">
                <a:latin typeface="Comic Sans MS" pitchFamily="66" charset="0"/>
              </a:rPr>
              <a:t>Цель </a:t>
            </a:r>
            <a:r>
              <a:rPr lang="ru-RU" sz="2200" dirty="0" smtClean="0">
                <a:latin typeface="Comic Sans MS" pitchFamily="66" charset="0"/>
              </a:rPr>
              <a:t>игры: Формировать </a:t>
            </a:r>
            <a:r>
              <a:rPr lang="ru-RU" sz="2200" dirty="0">
                <a:latin typeface="Comic Sans MS" pitchFamily="66" charset="0"/>
              </a:rPr>
              <a:t>представление о предметах быта наших предков </a:t>
            </a:r>
            <a:r>
              <a:rPr lang="ru-RU" sz="2200" dirty="0" smtClean="0">
                <a:latin typeface="Comic Sans MS" pitchFamily="66" charset="0"/>
              </a:rPr>
              <a:t>(предметы </a:t>
            </a:r>
            <a:r>
              <a:rPr lang="ru-RU" sz="2200" dirty="0">
                <a:latin typeface="Comic Sans MS" pitchFamily="66" charset="0"/>
              </a:rPr>
              <a:t>труда, посуда, мебель)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83768" y="1556792"/>
            <a:ext cx="4454624" cy="33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catherineasquithgallery.com/uploads/posts/2021-02/1613564043_213-p-fon-dlya-prezentatsii-v-dou-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456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Comic Sans MS" pitchFamily="66" charset="0"/>
                <a:cs typeface="Times New Roman" pitchFamily="18" charset="0"/>
              </a:rPr>
              <a:t> Нравственно - патриотическое воспитание детей – одно из важных условий успешного развития современного российского общества, главным ориентиром которого должны стать вечные абсолютные общечеловеческие ценности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catherineasquithgallery.com/uploads/posts/2021-02/1613564043_213-p-fon-dlya-prezentatsii-v-dou-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528392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rgbClr val="FF0000"/>
                </a:solidFill>
                <a:latin typeface="Comic Sans MS" pitchFamily="66" charset="0"/>
              </a:rPr>
              <a:t>Нравственность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>
                <a:latin typeface="Comic Sans MS" pitchFamily="66" charset="0"/>
              </a:rPr>
              <a:t>– это внутренняя мораль, принятие на себя ответственности за свои поступки, то есть действовать согласно своей совести. </a:t>
            </a:r>
            <a:r>
              <a:rPr lang="ru-RU" sz="1400" dirty="0" smtClean="0">
                <a:latin typeface="Comic Sans MS" pitchFamily="66" charset="0"/>
              </a:rPr>
              <a:t/>
            </a:r>
            <a:br>
              <a:rPr lang="ru-RU" sz="1400" dirty="0" smtClean="0">
                <a:latin typeface="Comic Sans MS" pitchFamily="66" charset="0"/>
              </a:rPr>
            </a:br>
            <a:r>
              <a:rPr lang="ru-RU" sz="1400" dirty="0" smtClean="0">
                <a:latin typeface="Comic Sans MS" pitchFamily="66" charset="0"/>
              </a:rPr>
              <a:t/>
            </a:r>
            <a:br>
              <a:rPr lang="ru-RU" sz="1400" dirty="0" smtClean="0">
                <a:latin typeface="Comic Sans MS" pitchFamily="66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Comic Sans MS" pitchFamily="66" charset="0"/>
              </a:rPr>
              <a:t>Патриотизм </a:t>
            </a:r>
            <a:r>
              <a:rPr lang="ru-RU" sz="1400" dirty="0">
                <a:latin typeface="Comic Sans MS" pitchFamily="66" charset="0"/>
              </a:rPr>
              <a:t>– любовь к семье, дому, родным местам, Родине, гордость за свой народ, толерантное отношение к другим людям, желание сохранить, приумножить богатство своей страны. </a:t>
            </a:r>
            <a:r>
              <a:rPr lang="ru-RU" sz="1400" dirty="0" smtClean="0">
                <a:latin typeface="Comic Sans MS" pitchFamily="66" charset="0"/>
              </a:rPr>
              <a:t/>
            </a:r>
            <a:br>
              <a:rPr lang="ru-RU" sz="1400" dirty="0" smtClean="0">
                <a:latin typeface="Comic Sans MS" pitchFamily="66" charset="0"/>
              </a:rPr>
            </a:br>
            <a:r>
              <a:rPr lang="ru-RU" sz="1400" dirty="0" smtClean="0">
                <a:latin typeface="Comic Sans MS" pitchFamily="66" charset="0"/>
              </a:rPr>
              <a:t/>
            </a:r>
            <a:br>
              <a:rPr lang="ru-RU" sz="1400" dirty="0" smtClean="0">
                <a:latin typeface="Comic Sans MS" pitchFamily="66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Comic Sans MS" pitchFamily="66" charset="0"/>
              </a:rPr>
              <a:t>Нравственно-патриотическое </a:t>
            </a:r>
            <a:r>
              <a:rPr lang="ru-RU" sz="1400" b="1" dirty="0">
                <a:solidFill>
                  <a:srgbClr val="FF0000"/>
                </a:solidFill>
                <a:latin typeface="Comic Sans MS" pitchFamily="66" charset="0"/>
              </a:rPr>
              <a:t>воспитание</a:t>
            </a:r>
            <a:r>
              <a:rPr lang="ru-RU" sz="1400" dirty="0">
                <a:latin typeface="Comic Sans MS" pitchFamily="66" charset="0"/>
              </a:rPr>
              <a:t>– взаимодействие взрослого и детей в совместной деятельности и общении, направленное на раскрытие и формирование в ребенке общечеловеческих нравственных качеств личности, приобщение к истокам национальной региональной культуры, природе родного края, воспитание эмоционально-действенного отношения , чувства сопричастности, привязанности к окружающим.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catherineasquithgallery.com/uploads/posts/2021-02/1613564043_213-p-fon-dlya-prezentatsii-v-dou-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  <a:t>Задачи нравственно-патриотического воспитания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Comic Sans MS" pitchFamily="66" charset="0"/>
              </a:rPr>
              <a:t>воспитание любви и привязанности к своей семье, дому, детскому саду, улице, городу, Родине; </a:t>
            </a:r>
            <a:endParaRPr lang="ru-RU" sz="1500" dirty="0" smtClean="0">
              <a:latin typeface="Comic Sans MS" pitchFamily="66" charset="0"/>
            </a:endParaRPr>
          </a:p>
          <a:p>
            <a:r>
              <a:rPr lang="ru-RU" sz="1500" dirty="0" smtClean="0">
                <a:latin typeface="Comic Sans MS" pitchFamily="66" charset="0"/>
              </a:rPr>
              <a:t>формирование </a:t>
            </a:r>
            <a:r>
              <a:rPr lang="ru-RU" sz="1500" dirty="0">
                <a:latin typeface="Comic Sans MS" pitchFamily="66" charset="0"/>
              </a:rPr>
              <a:t>бережного отношения к природе и всему живому; </a:t>
            </a:r>
            <a:endParaRPr lang="ru-RU" sz="1500" dirty="0" smtClean="0">
              <a:latin typeface="Comic Sans MS" pitchFamily="66" charset="0"/>
            </a:endParaRPr>
          </a:p>
          <a:p>
            <a:r>
              <a:rPr lang="ru-RU" sz="1500" dirty="0" smtClean="0">
                <a:latin typeface="Comic Sans MS" pitchFamily="66" charset="0"/>
              </a:rPr>
              <a:t>знакомство </a:t>
            </a:r>
            <a:r>
              <a:rPr lang="ru-RU" sz="1500" dirty="0">
                <a:latin typeface="Comic Sans MS" pitchFamily="66" charset="0"/>
              </a:rPr>
              <a:t>с символами государства (герб, флаг, гимн); </a:t>
            </a:r>
            <a:endParaRPr lang="ru-RU" sz="1500" dirty="0" smtClean="0">
              <a:latin typeface="Comic Sans MS" pitchFamily="66" charset="0"/>
            </a:endParaRPr>
          </a:p>
          <a:p>
            <a:r>
              <a:rPr lang="ru-RU" sz="1500" dirty="0" smtClean="0">
                <a:latin typeface="Comic Sans MS" pitchFamily="66" charset="0"/>
              </a:rPr>
              <a:t>формирование </a:t>
            </a:r>
            <a:r>
              <a:rPr lang="ru-RU" sz="1500" dirty="0">
                <a:latin typeface="Comic Sans MS" pitchFamily="66" charset="0"/>
              </a:rPr>
              <a:t>элементарных знаний о правах человека; </a:t>
            </a:r>
            <a:endParaRPr lang="ru-RU" sz="1500" dirty="0" smtClean="0">
              <a:latin typeface="Comic Sans MS" pitchFamily="66" charset="0"/>
            </a:endParaRPr>
          </a:p>
          <a:p>
            <a:r>
              <a:rPr lang="ru-RU" sz="1500" dirty="0" smtClean="0">
                <a:latin typeface="Comic Sans MS" pitchFamily="66" charset="0"/>
              </a:rPr>
              <a:t>развитие </a:t>
            </a:r>
            <a:r>
              <a:rPr lang="ru-RU" sz="1500" dirty="0">
                <a:latin typeface="Comic Sans MS" pitchFamily="66" charset="0"/>
              </a:rPr>
              <a:t>чувства ответственности и гордости за достижения страны; </a:t>
            </a:r>
            <a:endParaRPr lang="ru-RU" sz="1500" dirty="0" smtClean="0">
              <a:latin typeface="Comic Sans MS" pitchFamily="66" charset="0"/>
            </a:endParaRPr>
          </a:p>
          <a:p>
            <a:r>
              <a:rPr lang="ru-RU" sz="1500" dirty="0" smtClean="0">
                <a:latin typeface="Comic Sans MS" pitchFamily="66" charset="0"/>
              </a:rPr>
              <a:t>формирование </a:t>
            </a:r>
            <a:r>
              <a:rPr lang="ru-RU" sz="1500" dirty="0">
                <a:latin typeface="Comic Sans MS" pitchFamily="66" charset="0"/>
              </a:rPr>
              <a:t>толерантности, чувства уважения к другим народам, традициям; </a:t>
            </a:r>
            <a:endParaRPr lang="ru-RU" sz="1500" dirty="0" smtClean="0">
              <a:latin typeface="Comic Sans MS" pitchFamily="66" charset="0"/>
            </a:endParaRPr>
          </a:p>
          <a:p>
            <a:r>
              <a:rPr lang="ru-RU" sz="1500" dirty="0" smtClean="0">
                <a:latin typeface="Comic Sans MS" pitchFamily="66" charset="0"/>
              </a:rPr>
              <a:t>воспитание </a:t>
            </a:r>
            <a:r>
              <a:rPr lang="ru-RU" sz="1500" dirty="0">
                <a:latin typeface="Comic Sans MS" pitchFamily="66" charset="0"/>
              </a:rPr>
              <a:t>уважения к труду; </a:t>
            </a:r>
            <a:endParaRPr lang="ru-RU" sz="1500" dirty="0" smtClean="0">
              <a:latin typeface="Comic Sans MS" pitchFamily="66" charset="0"/>
            </a:endParaRPr>
          </a:p>
          <a:p>
            <a:r>
              <a:rPr lang="ru-RU" sz="1500" dirty="0" smtClean="0">
                <a:latin typeface="Comic Sans MS" pitchFamily="66" charset="0"/>
              </a:rPr>
              <a:t>воспитание </a:t>
            </a:r>
            <a:r>
              <a:rPr lang="ru-RU" sz="1500" dirty="0">
                <a:latin typeface="Comic Sans MS" pitchFamily="66" charset="0"/>
              </a:rPr>
              <a:t>гуманного отношения (доброжелательности, уважения, внимательности, отзывчивости); </a:t>
            </a:r>
            <a:endParaRPr lang="ru-RU" sz="1500" dirty="0" smtClean="0">
              <a:latin typeface="Comic Sans MS" pitchFamily="66" charset="0"/>
            </a:endParaRPr>
          </a:p>
          <a:p>
            <a:r>
              <a:rPr lang="ru-RU" sz="1500" dirty="0" smtClean="0">
                <a:latin typeface="Comic Sans MS" pitchFamily="66" charset="0"/>
              </a:rPr>
              <a:t>воспитание </a:t>
            </a:r>
            <a:r>
              <a:rPr lang="ru-RU" sz="1500" dirty="0">
                <a:latin typeface="Comic Sans MS" pitchFamily="66" charset="0"/>
              </a:rPr>
              <a:t>коллективистских чувств и взаимоотношений</a:t>
            </a:r>
            <a:r>
              <a:rPr lang="ru-RU" sz="1500" dirty="0" smtClean="0">
                <a:latin typeface="Comic Sans MS" pitchFamily="66" charset="0"/>
              </a:rPr>
              <a:t>;</a:t>
            </a:r>
          </a:p>
          <a:p>
            <a:r>
              <a:rPr lang="ru-RU" sz="1500" dirty="0" smtClean="0">
                <a:latin typeface="Comic Sans MS" pitchFamily="66" charset="0"/>
              </a:rPr>
              <a:t> </a:t>
            </a:r>
            <a:r>
              <a:rPr lang="ru-RU" sz="1500" dirty="0">
                <a:latin typeface="Comic Sans MS" pitchFamily="66" charset="0"/>
              </a:rPr>
              <a:t>становление творческого начала, развитие воображения ребенка посредством вовлечения его в активный процесс познания.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s://catherineasquithgallery.com/uploads/posts/2021-02/1613564043_213-p-fon-dlya-prezentatsii-v-dou-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Дидактическая </a:t>
            </a:r>
            <a:r>
              <a:rPr lang="ru-RU" sz="1800" dirty="0">
                <a:solidFill>
                  <a:srgbClr val="FF0000"/>
                </a:solidFill>
                <a:latin typeface="Comic Sans MS" pitchFamily="66" charset="0"/>
              </a:rPr>
              <a:t>игра «Какие праздники ты знаешь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?»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latin typeface="Comic Sans MS" pitchFamily="66" charset="0"/>
              </a:rPr>
              <a:t>Цель: развивать у детей сообразительность, память; закрепить знания о праздниках (народные, государственные, религиозные</a:t>
            </a:r>
            <a:r>
              <a:rPr lang="ru-RU" sz="1800" dirty="0" smtClean="0">
                <a:latin typeface="Comic Sans MS" pitchFamily="66" charset="0"/>
              </a:rPr>
              <a:t>)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40968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360198" y="2720922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catherineasquithgallery.com/uploads/posts/2021-02/1613564043_213-p-fon-dlya-prezentatsii-v-dou-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Дидактическая игра «Моя семья?»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Comic Sans MS" pitchFamily="66" charset="0"/>
              </a:rPr>
              <a:t>Цель: учить детей называть  имена членов своей семьи; воспитывать любовь и уважение к своей семье.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43574" y="2000842"/>
            <a:ext cx="297633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9965" y="1844824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s://catherineasquithgallery.com/uploads/posts/2021-02/1613564043_213-p-fon-dlya-prezentatsii-v-dou-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Дидактическая игра «Что делает мама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Comic Sans MS" pitchFamily="66" charset="0"/>
              </a:rPr>
              <a:t>Цель</a:t>
            </a:r>
            <a:r>
              <a:rPr lang="ru-RU" sz="2000" dirty="0">
                <a:latin typeface="Comic Sans MS" pitchFamily="66" charset="0"/>
              </a:rPr>
              <a:t>: формирование у детей зрительного восприятия, внимания; развитие </a:t>
            </a:r>
            <a:r>
              <a:rPr lang="ru-RU" sz="2000" dirty="0" smtClean="0">
                <a:latin typeface="Comic Sans MS" pitchFamily="66" charset="0"/>
              </a:rPr>
              <a:t>речи; употреблять в речи глаголы.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20172" y="252890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51519" y="2492897"/>
            <a:ext cx="288032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s://catherineasquithgallery.com/uploads/posts/2021-02/1613564043_213-p-fon-dlya-prezentatsii-v-dou-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ДИДАКТИЧЕСКАЯ ИГРА «ЗА ПОКУПКАМИ В МАГАЗИН»</a:t>
            </a: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 Цель: упражнение детей в выборе картинки с изображением нужного предмета из сходных картинок на основе выделения существенного признака, объясняя свой выбор.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700808"/>
            <a:ext cx="2592520" cy="194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068960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s://catherineasquithgallery.com/uploads/posts/2021-02/1613564043_213-p-fon-dlya-prezentatsii-v-dou-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1622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«Найди пару матрешке»</a:t>
            </a: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Цель: упражнять </a:t>
            </a:r>
            <a:r>
              <a:rPr lang="ru-RU" sz="1600" dirty="0">
                <a:latin typeface="Comic Sans MS" pitchFamily="66" charset="0"/>
              </a:rPr>
              <a:t>детей в сравнении матрешек, изображенных на картинке, в нахождении сходства и в отборе одинаковых изображений, воспитывать внимание, сосредоточенность, формировать речь, вырабатывать умение выполнять правила игры.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798" y="1916832"/>
            <a:ext cx="336037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96952"/>
            <a:ext cx="2663700" cy="199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84984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177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МУНИЦИПАЛЬНОЕ БЮДЖЕТНОЕ ДОШКОЛЬНОЕ ОБРАЗОВАТЕЛЬНОЕ УЧРЕЖДЕНИЕ «ДЕТСКИЙ САД № 4 «АЛЕНУШКА» ГОРОДА САКИ РЕСПУБЛИКИ КРЫМ </vt:lpstr>
      <vt:lpstr>   Нравственно - патриотическое воспитание детей – одно из важных условий успешного развития современного российского общества, главным ориентиром которого должны стать вечные абсолютные общечеловеческие ценности    </vt:lpstr>
      <vt:lpstr>Нравственность – это внутренняя мораль, принятие на себя ответственности за свои поступки, то есть действовать согласно своей совести.   Патриотизм – любовь к семье, дому, родным местам, Родине, гордость за свой народ, толерантное отношение к другим людям, желание сохранить, приумножить богатство своей страны.   Нравственно-патриотическое воспитание– взаимодействие взрослого и детей в совместной деятельности и общении, направленное на раскрытие и формирование в ребенке общечеловеческих нравственных качеств личности, приобщение к истокам национальной региональной культуры, природе родного края, воспитание эмоционально-действенного отношения , чувства сопричастности, привязанности к окружающим.</vt:lpstr>
      <vt:lpstr>Задачи нравственно-патриотического воспитания </vt:lpstr>
      <vt:lpstr> Дидактическая игра «Какие праздники ты знаешь?» Цель: развивать у детей сообразительность, память; закрепить знания о праздниках (народные, государственные, религиозные)</vt:lpstr>
      <vt:lpstr>Дидактическая игра «Моя семья?»  Цель: учить детей называть  имена членов своей семьи; воспитывать любовь и уважение к своей семье.</vt:lpstr>
      <vt:lpstr>Дидактическая игра «Что делает мама» Цель: формирование у детей зрительного восприятия, внимания; развитие речи; употреблять в речи глаголы.</vt:lpstr>
      <vt:lpstr>ДИДАКТИЧЕСКАЯ ИГРА «ЗА ПОКУПКАМИ В МАГАЗИН»  Цель: упражнение детей в выборе картинки с изображением нужного предмета из сходных картинок на основе выделения существенного признака, объясняя свой выбор.</vt:lpstr>
      <vt:lpstr>«Найди пару матрешке» Цель: упражнять детей в сравнении матрешек, изображенных на картинке, в нахождении сходства и в отборе одинаковых изображений, воспитывать внимание, сосредоточенность, формировать речь, вырабатывать умение выполнять правила игры.</vt:lpstr>
      <vt:lpstr>   «Собери матрешку» Учить складывать из частей целую картинку; развивать умение подбирать одинаковые части целого предмета, развивать мышление, воображение. </vt:lpstr>
      <vt:lpstr>Слайд 11</vt:lpstr>
      <vt:lpstr>«Расставь матрешек по росту» Цель:  научить детей соотносить по величине три(пять)предметов и обозначать их словами: «большой», маленький», «средний»(поменьше), самый большой», «самый маленький».</vt:lpstr>
      <vt:lpstr>   Дидактическая игра «Предметы народного быта» Цель игры: Формировать представление о предметах быта наших предков (предметы труда, посуда, мебель)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Эльдар</dc:creator>
  <cp:lastModifiedBy>Эльдар</cp:lastModifiedBy>
  <cp:revision>28</cp:revision>
  <dcterms:created xsi:type="dcterms:W3CDTF">2024-03-18T11:36:20Z</dcterms:created>
  <dcterms:modified xsi:type="dcterms:W3CDTF">2024-03-18T16:53:07Z</dcterms:modified>
</cp:coreProperties>
</file>