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8" r:id="rId12"/>
    <p:sldId id="269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E1381-5F76-4D59-8D5F-C3271354C050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06A6E-23F2-49A0-ABFE-65E5BE30F4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2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584176"/>
          </a:xfrm>
        </p:spPr>
        <p:txBody>
          <a:bodyPr>
            <a:normAutofit fontScale="90000"/>
          </a:bodyPr>
          <a:lstStyle/>
          <a:p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/>
              <a:t/>
            </a:r>
            <a:br>
              <a:rPr lang="ru-RU" sz="1300" b="1" dirty="0"/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БЮДЖЕТНОЕ ДОШКОЛЬНОЕ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ОБРАЗОВАТЕЛЬНОЕ УЧРЕЖДЕНИЕ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«ДЕТСКИЙ САД № 4 «АЛЕНУШКА»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ГОРОДА САКИ РЕСПУБЛИКИ КРЫМ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512768" cy="1944216"/>
          </a:xfrm>
        </p:spPr>
        <p:txBody>
          <a:bodyPr>
            <a:normAutofit lnSpcReduction="10000"/>
          </a:bodyPr>
          <a:lstStyle/>
          <a:p>
            <a:endParaRPr lang="ru-RU" sz="1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</a:rPr>
              <a:t>«</a:t>
            </a:r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ДИДАКТИЧЕСКИЕ ИГРЫ 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ПО ПАТРИОТИЧЕСКОМУ ВОСПИТАНИЮ ВО ВТОРОЙ МЛАДШЕЙ ГРУППЕ»</a:t>
            </a:r>
          </a:p>
          <a:p>
            <a:endParaRPr lang="ru-RU" sz="1800" dirty="0" smtClean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Воспитатель: </a:t>
            </a:r>
            <a:r>
              <a:rPr lang="ru-RU" sz="1800" dirty="0" err="1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Исмаилова</a:t>
            </a:r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Л.И.</a:t>
            </a:r>
          </a:p>
          <a:p>
            <a:endParaRPr lang="ru-RU" sz="1800" dirty="0" smtClean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endParaRPr lang="ru-RU" sz="1800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endParaRPr lang="ru-RU" sz="1800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sz="1800" dirty="0" smtClean="0">
                <a:latin typeface="Comic Sans MS" pitchFamily="66" charset="0"/>
              </a:rPr>
              <a:t/>
            </a:r>
            <a:br>
              <a:rPr lang="ru-RU" sz="1800" dirty="0" smtClean="0">
                <a:latin typeface="Comic Sans MS" pitchFamily="66" charset="0"/>
              </a:rPr>
            </a:br>
            <a:r>
              <a:rPr lang="ru-RU" sz="1800" dirty="0">
                <a:latin typeface="Comic Sans MS" pitchFamily="66" charset="0"/>
              </a:rPr>
              <a:t/>
            </a:r>
            <a:br>
              <a:rPr lang="ru-RU" sz="1800" dirty="0">
                <a:latin typeface="Comic Sans MS" pitchFamily="66" charset="0"/>
              </a:rPr>
            </a:br>
            <a:r>
              <a:rPr lang="ru-RU" sz="1800" dirty="0" smtClean="0">
                <a:latin typeface="Comic Sans MS" pitchFamily="66" charset="0"/>
              </a:rPr>
              <a:t/>
            </a:r>
            <a:br>
              <a:rPr lang="ru-RU" sz="1800" dirty="0" smtClean="0">
                <a:latin typeface="Comic Sans MS" pitchFamily="66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Comic Sans MS" pitchFamily="66" charset="0"/>
              </a:rPr>
              <a:t>«Собери матрешку»</a:t>
            </a:r>
            <a:r>
              <a:rPr lang="ru-RU" sz="1800" dirty="0">
                <a:latin typeface="Comic Sans MS" pitchFamily="66" charset="0"/>
              </a:rPr>
              <a:t/>
            </a:r>
            <a:br>
              <a:rPr lang="ru-RU" sz="1800" dirty="0">
                <a:latin typeface="Comic Sans MS" pitchFamily="66" charset="0"/>
              </a:rPr>
            </a:br>
            <a:r>
              <a:rPr lang="ru-RU" sz="1800" dirty="0" smtClean="0">
                <a:latin typeface="Comic Sans MS" pitchFamily="66" charset="0"/>
              </a:rPr>
              <a:t>Учить </a:t>
            </a:r>
            <a:r>
              <a:rPr lang="ru-RU" sz="1800" dirty="0">
                <a:latin typeface="Comic Sans MS" pitchFamily="66" charset="0"/>
              </a:rPr>
              <a:t>складывать из частей целую </a:t>
            </a:r>
            <a:r>
              <a:rPr lang="ru-RU" sz="1800" dirty="0" smtClean="0">
                <a:latin typeface="Comic Sans MS" pitchFamily="66" charset="0"/>
              </a:rPr>
              <a:t>картинку; развивать </a:t>
            </a:r>
            <a:r>
              <a:rPr lang="ru-RU" sz="1800" dirty="0">
                <a:latin typeface="Comic Sans MS" pitchFamily="66" charset="0"/>
              </a:rPr>
              <a:t>умение подбирать одинаковые части целого предмета</a:t>
            </a:r>
            <a:r>
              <a:rPr lang="ru-RU" sz="1800" dirty="0" smtClean="0">
                <a:latin typeface="Comic Sans MS" pitchFamily="66" charset="0"/>
              </a:rPr>
              <a:t>, развивать</a:t>
            </a:r>
            <a:r>
              <a:rPr lang="ru-RU" sz="1800" dirty="0">
                <a:latin typeface="Comic Sans MS" pitchFamily="66" charset="0"/>
              </a:rPr>
              <a:t> мышление, воображение.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628800"/>
            <a:ext cx="2736304" cy="205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556792"/>
            <a:ext cx="307234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431873" y="2480895"/>
            <a:ext cx="2784310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43508" y="1088740"/>
            <a:ext cx="3168353" cy="2376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795802" y="2084851"/>
            <a:ext cx="326436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700125" y="1076739"/>
            <a:ext cx="307234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</a:rPr>
              <a:t>«Расставь матрешек по росту»</a:t>
            </a:r>
            <a:r>
              <a:rPr lang="ru-RU" sz="18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18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1800" dirty="0" smtClean="0">
                <a:latin typeface="Comic Sans MS" pitchFamily="66" charset="0"/>
              </a:rPr>
              <a:t>Цель:  </a:t>
            </a:r>
            <a:r>
              <a:rPr lang="ru-RU" sz="1800" dirty="0">
                <a:latin typeface="Comic Sans MS" pitchFamily="66" charset="0"/>
              </a:rPr>
              <a:t>научить детей соотносить по величине </a:t>
            </a:r>
            <a:r>
              <a:rPr lang="ru-RU" sz="1800" dirty="0" smtClean="0">
                <a:latin typeface="Comic Sans MS" pitchFamily="66" charset="0"/>
              </a:rPr>
              <a:t>три(пять)предметов </a:t>
            </a:r>
            <a:r>
              <a:rPr lang="ru-RU" sz="1800" dirty="0">
                <a:latin typeface="Comic Sans MS" pitchFamily="66" charset="0"/>
              </a:rPr>
              <a:t>и обозначать их словами: «большой», маленький», «средний</a:t>
            </a:r>
            <a:r>
              <a:rPr lang="ru-RU" sz="1800" dirty="0" smtClean="0">
                <a:latin typeface="Comic Sans MS" pitchFamily="66" charset="0"/>
              </a:rPr>
              <a:t>»(поменьше), </a:t>
            </a:r>
            <a:r>
              <a:rPr lang="ru-RU" sz="1800" dirty="0">
                <a:latin typeface="Comic Sans MS" pitchFamily="66" charset="0"/>
              </a:rPr>
              <a:t>самый большой», «самый маленький».</a:t>
            </a: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804804" y="2171860"/>
            <a:ext cx="3192354" cy="239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852936"/>
            <a:ext cx="2784309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83534" y="2288874"/>
            <a:ext cx="297633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>
                <a:latin typeface="Comic Sans MS" pitchFamily="66" charset="0"/>
              </a:rPr>
              <a:t/>
            </a:r>
            <a:br>
              <a:rPr lang="ru-RU" sz="1800" dirty="0" smtClean="0">
                <a:latin typeface="Comic Sans MS" pitchFamily="66" charset="0"/>
              </a:rPr>
            </a:br>
            <a:r>
              <a:rPr lang="ru-RU" sz="1800" dirty="0">
                <a:latin typeface="Comic Sans MS" pitchFamily="66" charset="0"/>
              </a:rPr>
              <a:t/>
            </a:r>
            <a:br>
              <a:rPr lang="ru-RU" sz="1800" dirty="0">
                <a:latin typeface="Comic Sans MS" pitchFamily="66" charset="0"/>
              </a:rPr>
            </a:br>
            <a:r>
              <a:rPr lang="ru-RU" sz="1800" dirty="0" smtClean="0">
                <a:latin typeface="Comic Sans MS" pitchFamily="66" charset="0"/>
              </a:rPr>
              <a:t/>
            </a:r>
            <a:br>
              <a:rPr lang="ru-RU" sz="1800" dirty="0" smtClean="0">
                <a:latin typeface="Comic Sans MS" pitchFamily="66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Comic Sans MS" pitchFamily="66" charset="0"/>
              </a:rPr>
              <a:t>Дидактическая </a:t>
            </a:r>
            <a:r>
              <a:rPr lang="ru-RU" sz="2200" dirty="0">
                <a:solidFill>
                  <a:srgbClr val="FF0000"/>
                </a:solidFill>
                <a:latin typeface="Comic Sans MS" pitchFamily="66" charset="0"/>
              </a:rPr>
              <a:t>игра «Предметы народного быта»</a:t>
            </a:r>
            <a:r>
              <a:rPr lang="ru-RU" sz="2200" dirty="0">
                <a:latin typeface="Comic Sans MS" pitchFamily="66" charset="0"/>
              </a:rPr>
              <a:t/>
            </a:r>
            <a:br>
              <a:rPr lang="ru-RU" sz="2200" dirty="0">
                <a:latin typeface="Comic Sans MS" pitchFamily="66" charset="0"/>
              </a:rPr>
            </a:br>
            <a:r>
              <a:rPr lang="ru-RU" sz="2200" dirty="0">
                <a:latin typeface="Comic Sans MS" pitchFamily="66" charset="0"/>
              </a:rPr>
              <a:t>Цель </a:t>
            </a:r>
            <a:r>
              <a:rPr lang="ru-RU" sz="2200" dirty="0" smtClean="0">
                <a:latin typeface="Comic Sans MS" pitchFamily="66" charset="0"/>
              </a:rPr>
              <a:t>игры: Формировать </a:t>
            </a:r>
            <a:r>
              <a:rPr lang="ru-RU" sz="2200" dirty="0">
                <a:latin typeface="Comic Sans MS" pitchFamily="66" charset="0"/>
              </a:rPr>
              <a:t>представление о предметах быта наших предков </a:t>
            </a:r>
            <a:r>
              <a:rPr lang="ru-RU" sz="2200" dirty="0" smtClean="0">
                <a:latin typeface="Comic Sans MS" pitchFamily="66" charset="0"/>
              </a:rPr>
              <a:t>(предметы </a:t>
            </a:r>
            <a:r>
              <a:rPr lang="ru-RU" sz="2200" dirty="0">
                <a:latin typeface="Comic Sans MS" pitchFamily="66" charset="0"/>
              </a:rPr>
              <a:t>труда, посуда, мебель)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483768" y="1556792"/>
            <a:ext cx="4454624" cy="33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3456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latin typeface="Comic Sans MS" pitchFamily="66" charset="0"/>
                <a:cs typeface="Times New Roman" pitchFamily="18" charset="0"/>
              </a:rPr>
              <a:t> Нравственно - патриотическое воспитание детей – одно из важных условий успешного развития современного российского общества, главным ориентиром которого должны стать вечные абсолютные общечеловеческие ценности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3528392"/>
          </a:xfrm>
        </p:spPr>
        <p:txBody>
          <a:bodyPr>
            <a:normAutofit/>
          </a:bodyPr>
          <a:lstStyle/>
          <a:p>
            <a:pPr algn="l"/>
            <a:r>
              <a:rPr lang="ru-RU" sz="1400" b="1" dirty="0" smtClean="0">
                <a:solidFill>
                  <a:srgbClr val="FF0000"/>
                </a:solidFill>
                <a:latin typeface="Comic Sans MS" pitchFamily="66" charset="0"/>
              </a:rPr>
              <a:t>Нравственность</a:t>
            </a:r>
            <a:r>
              <a:rPr lang="ru-RU" sz="1400" dirty="0" smtClean="0">
                <a:latin typeface="Comic Sans MS" pitchFamily="66" charset="0"/>
              </a:rPr>
              <a:t> </a:t>
            </a:r>
            <a:r>
              <a:rPr lang="ru-RU" sz="1400" dirty="0">
                <a:latin typeface="Comic Sans MS" pitchFamily="66" charset="0"/>
              </a:rPr>
              <a:t>– это внутренняя мораль, принятие на себя ответственности за свои поступки, то есть действовать согласно своей совести. </a:t>
            </a:r>
            <a:r>
              <a:rPr lang="ru-RU" sz="1400" dirty="0" smtClean="0">
                <a:latin typeface="Comic Sans MS" pitchFamily="66" charset="0"/>
              </a:rPr>
              <a:t/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/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Comic Sans MS" pitchFamily="66" charset="0"/>
              </a:rPr>
              <a:t>Патриотизм </a:t>
            </a:r>
            <a:r>
              <a:rPr lang="ru-RU" sz="1400" dirty="0">
                <a:latin typeface="Comic Sans MS" pitchFamily="66" charset="0"/>
              </a:rPr>
              <a:t>– любовь к семье, дому, родным местам, Родине, гордость за свой народ, толерантное отношение к другим людям, желание сохранить, приумножить богатство своей страны. </a:t>
            </a:r>
            <a:r>
              <a:rPr lang="ru-RU" sz="1400" dirty="0" smtClean="0">
                <a:latin typeface="Comic Sans MS" pitchFamily="66" charset="0"/>
              </a:rPr>
              <a:t/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/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Comic Sans MS" pitchFamily="66" charset="0"/>
              </a:rPr>
              <a:t>Нравственно-патриотическое </a:t>
            </a:r>
            <a:r>
              <a:rPr lang="ru-RU" sz="1400" b="1" dirty="0">
                <a:solidFill>
                  <a:srgbClr val="FF0000"/>
                </a:solidFill>
                <a:latin typeface="Comic Sans MS" pitchFamily="66" charset="0"/>
              </a:rPr>
              <a:t>воспитание</a:t>
            </a:r>
            <a:r>
              <a:rPr lang="ru-RU" sz="1400" dirty="0">
                <a:latin typeface="Comic Sans MS" pitchFamily="66" charset="0"/>
              </a:rPr>
              <a:t>– взаимодействие взрослого и детей в совместной деятельности и общении, направленное на раскрытие и формирование в ребенке общечеловеческих нравственных качеств личности, приобщение к истокам национальной региональной культуры, природе родного края, воспитание эмоционально-действенного отношения , чувства сопричастности, привязанности к окружающим.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FF0000"/>
                </a:solidFill>
                <a:latin typeface="Comic Sans MS" pitchFamily="66" charset="0"/>
              </a:rPr>
              <a:t>Задачи нравственно-патриотического воспитания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ru-RU" sz="1500" dirty="0">
                <a:latin typeface="Comic Sans MS" pitchFamily="66" charset="0"/>
              </a:rPr>
              <a:t>воспитание любви и привязанности к своей семье, дому, детскому саду, улице, городу, Родине; </a:t>
            </a:r>
            <a:endParaRPr lang="ru-RU" sz="1500" dirty="0" smtClean="0">
              <a:latin typeface="Comic Sans MS" pitchFamily="66" charset="0"/>
            </a:endParaRPr>
          </a:p>
          <a:p>
            <a:r>
              <a:rPr lang="ru-RU" sz="1500" dirty="0" smtClean="0">
                <a:latin typeface="Comic Sans MS" pitchFamily="66" charset="0"/>
              </a:rPr>
              <a:t>формирование </a:t>
            </a:r>
            <a:r>
              <a:rPr lang="ru-RU" sz="1500" dirty="0">
                <a:latin typeface="Comic Sans MS" pitchFamily="66" charset="0"/>
              </a:rPr>
              <a:t>бережного отношения к природе и всему живому; </a:t>
            </a:r>
            <a:endParaRPr lang="ru-RU" sz="1500" dirty="0" smtClean="0">
              <a:latin typeface="Comic Sans MS" pitchFamily="66" charset="0"/>
            </a:endParaRPr>
          </a:p>
          <a:p>
            <a:r>
              <a:rPr lang="ru-RU" sz="1500" dirty="0" smtClean="0">
                <a:latin typeface="Comic Sans MS" pitchFamily="66" charset="0"/>
              </a:rPr>
              <a:t>знакомство </a:t>
            </a:r>
            <a:r>
              <a:rPr lang="ru-RU" sz="1500" dirty="0">
                <a:latin typeface="Comic Sans MS" pitchFamily="66" charset="0"/>
              </a:rPr>
              <a:t>с символами государства (герб, флаг, гимн); </a:t>
            </a:r>
            <a:endParaRPr lang="ru-RU" sz="1500" dirty="0" smtClean="0">
              <a:latin typeface="Comic Sans MS" pitchFamily="66" charset="0"/>
            </a:endParaRPr>
          </a:p>
          <a:p>
            <a:r>
              <a:rPr lang="ru-RU" sz="1500" dirty="0" smtClean="0">
                <a:latin typeface="Comic Sans MS" pitchFamily="66" charset="0"/>
              </a:rPr>
              <a:t>формирование </a:t>
            </a:r>
            <a:r>
              <a:rPr lang="ru-RU" sz="1500" dirty="0">
                <a:latin typeface="Comic Sans MS" pitchFamily="66" charset="0"/>
              </a:rPr>
              <a:t>элементарных знаний о правах человека; </a:t>
            </a:r>
            <a:endParaRPr lang="ru-RU" sz="1500" dirty="0" smtClean="0">
              <a:latin typeface="Comic Sans MS" pitchFamily="66" charset="0"/>
            </a:endParaRPr>
          </a:p>
          <a:p>
            <a:r>
              <a:rPr lang="ru-RU" sz="1500" dirty="0" smtClean="0">
                <a:latin typeface="Comic Sans MS" pitchFamily="66" charset="0"/>
              </a:rPr>
              <a:t>развитие </a:t>
            </a:r>
            <a:r>
              <a:rPr lang="ru-RU" sz="1500" dirty="0">
                <a:latin typeface="Comic Sans MS" pitchFamily="66" charset="0"/>
              </a:rPr>
              <a:t>чувства ответственности и гордости за достижения страны; </a:t>
            </a:r>
            <a:endParaRPr lang="ru-RU" sz="1500" dirty="0" smtClean="0">
              <a:latin typeface="Comic Sans MS" pitchFamily="66" charset="0"/>
            </a:endParaRPr>
          </a:p>
          <a:p>
            <a:r>
              <a:rPr lang="ru-RU" sz="1500" dirty="0" smtClean="0">
                <a:latin typeface="Comic Sans MS" pitchFamily="66" charset="0"/>
              </a:rPr>
              <a:t>формирование </a:t>
            </a:r>
            <a:r>
              <a:rPr lang="ru-RU" sz="1500" dirty="0">
                <a:latin typeface="Comic Sans MS" pitchFamily="66" charset="0"/>
              </a:rPr>
              <a:t>толерантности, чувства уважения к другим народам, традициям; </a:t>
            </a:r>
            <a:endParaRPr lang="ru-RU" sz="1500" dirty="0" smtClean="0">
              <a:latin typeface="Comic Sans MS" pitchFamily="66" charset="0"/>
            </a:endParaRPr>
          </a:p>
          <a:p>
            <a:r>
              <a:rPr lang="ru-RU" sz="1500" dirty="0" smtClean="0">
                <a:latin typeface="Comic Sans MS" pitchFamily="66" charset="0"/>
              </a:rPr>
              <a:t>воспитание </a:t>
            </a:r>
            <a:r>
              <a:rPr lang="ru-RU" sz="1500" dirty="0">
                <a:latin typeface="Comic Sans MS" pitchFamily="66" charset="0"/>
              </a:rPr>
              <a:t>уважения к труду; </a:t>
            </a:r>
            <a:endParaRPr lang="ru-RU" sz="1500" dirty="0" smtClean="0">
              <a:latin typeface="Comic Sans MS" pitchFamily="66" charset="0"/>
            </a:endParaRPr>
          </a:p>
          <a:p>
            <a:r>
              <a:rPr lang="ru-RU" sz="1500" dirty="0" smtClean="0">
                <a:latin typeface="Comic Sans MS" pitchFamily="66" charset="0"/>
              </a:rPr>
              <a:t>воспитание </a:t>
            </a:r>
            <a:r>
              <a:rPr lang="ru-RU" sz="1500" dirty="0">
                <a:latin typeface="Comic Sans MS" pitchFamily="66" charset="0"/>
              </a:rPr>
              <a:t>гуманного отношения (доброжелательности, уважения, внимательности, отзывчивости); </a:t>
            </a:r>
            <a:endParaRPr lang="ru-RU" sz="1500" dirty="0" smtClean="0">
              <a:latin typeface="Comic Sans MS" pitchFamily="66" charset="0"/>
            </a:endParaRPr>
          </a:p>
          <a:p>
            <a:r>
              <a:rPr lang="ru-RU" sz="1500" dirty="0" smtClean="0">
                <a:latin typeface="Comic Sans MS" pitchFamily="66" charset="0"/>
              </a:rPr>
              <a:t>воспитание </a:t>
            </a:r>
            <a:r>
              <a:rPr lang="ru-RU" sz="1500" dirty="0">
                <a:latin typeface="Comic Sans MS" pitchFamily="66" charset="0"/>
              </a:rPr>
              <a:t>коллективистских чувств и взаимоотношений</a:t>
            </a:r>
            <a:r>
              <a:rPr lang="ru-RU" sz="1500" dirty="0" smtClean="0">
                <a:latin typeface="Comic Sans MS" pitchFamily="66" charset="0"/>
              </a:rPr>
              <a:t>;</a:t>
            </a:r>
          </a:p>
          <a:p>
            <a:r>
              <a:rPr lang="ru-RU" sz="1500" dirty="0" smtClean="0">
                <a:latin typeface="Comic Sans MS" pitchFamily="66" charset="0"/>
              </a:rPr>
              <a:t> </a:t>
            </a:r>
            <a:r>
              <a:rPr lang="ru-RU" sz="1500" dirty="0">
                <a:latin typeface="Comic Sans MS" pitchFamily="66" charset="0"/>
              </a:rPr>
              <a:t>становление творческого начала, развитие воображения ребенка посредством вовлечения его в активный процесс познания.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</a:rPr>
              <a:t>Дидактическая </a:t>
            </a:r>
            <a:r>
              <a:rPr lang="ru-RU" sz="1800" dirty="0">
                <a:solidFill>
                  <a:srgbClr val="FF0000"/>
                </a:solidFill>
                <a:latin typeface="Comic Sans MS" pitchFamily="66" charset="0"/>
              </a:rPr>
              <a:t>игра «Какие праздники ты знаешь</a:t>
            </a:r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</a:rPr>
              <a:t>?»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>
                <a:latin typeface="Comic Sans MS" pitchFamily="66" charset="0"/>
              </a:rPr>
              <a:t>Цель: развивать у детей сообразительность, память; закрепить знания о праздниках (народные, государственные, религиозные</a:t>
            </a:r>
            <a:r>
              <a:rPr lang="ru-RU" sz="1800" dirty="0" smtClean="0">
                <a:latin typeface="Comic Sans MS" pitchFamily="66" charset="0"/>
              </a:rPr>
              <a:t>)</a:t>
            </a:r>
            <a:endParaRPr lang="ru-RU" sz="1800" dirty="0">
              <a:latin typeface="Comic Sans MS" pitchFamily="66" charset="0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556792"/>
            <a:ext cx="307234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140968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360198" y="2720922"/>
            <a:ext cx="2400267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</a:rPr>
              <a:t>Дидактическая игра «Моя семья?»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latin typeface="Comic Sans MS" pitchFamily="66" charset="0"/>
              </a:rPr>
              <a:t>Цель: учить детей называть  имена членов своей семьи; воспитывать любовь и уважение к своей семье.</a:t>
            </a:r>
            <a:endParaRPr lang="ru-RU" sz="1600" dirty="0">
              <a:latin typeface="Comic Sans MS" pitchFamily="66" charset="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43574" y="2000842"/>
            <a:ext cx="297633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9965" y="1844824"/>
            <a:ext cx="3552395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Comic Sans MS" pitchFamily="66" charset="0"/>
              </a:rPr>
              <a:t>Дидактическая игра «Что делает мама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atin typeface="Comic Sans MS" pitchFamily="66" charset="0"/>
              </a:rPr>
              <a:t>Цель</a:t>
            </a:r>
            <a:r>
              <a:rPr lang="ru-RU" sz="2000" dirty="0">
                <a:latin typeface="Comic Sans MS" pitchFamily="66" charset="0"/>
              </a:rPr>
              <a:t>: формирование у детей зрительного восприятия, внимания; развитие </a:t>
            </a:r>
            <a:r>
              <a:rPr lang="ru-RU" sz="2000" dirty="0" smtClean="0">
                <a:latin typeface="Comic Sans MS" pitchFamily="66" charset="0"/>
              </a:rPr>
              <a:t>речи; употреблять в речи глаголы.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628800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120172" y="2528900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51519" y="2492897"/>
            <a:ext cx="2880321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ДИДАКТИЧЕСКАЯ ИГРА «ЗА ПОКУПКАМИ В МАГАЗИН»</a:t>
            </a: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 Цель: упражнение детей в выборе картинки с изображением нужного предмета из сходных картинок на основе выделения существенного признака, объясняя свой выбор.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00808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700808"/>
            <a:ext cx="2592520" cy="1944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3068960"/>
            <a:ext cx="2448272" cy="183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https://catherineasquithgallery.com/uploads/posts/2021-02/1613564043_213-p-fon-dlya-prezentatsii-v-dou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01622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«Найди пару матрешке»</a:t>
            </a: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1600" dirty="0" smtClean="0">
                <a:latin typeface="Comic Sans MS" pitchFamily="66" charset="0"/>
              </a:rPr>
              <a:t>Цель: упражнять </a:t>
            </a:r>
            <a:r>
              <a:rPr lang="ru-RU" sz="1600" dirty="0">
                <a:latin typeface="Comic Sans MS" pitchFamily="66" charset="0"/>
              </a:rPr>
              <a:t>детей в сравнении матрешек, изображенных на картинке, в нахождении сходства и в отборе одинаковых изображений, воспитывать внимание, сосредоточенность, формировать речь, вырабатывать умение выполнять правила игры.</a:t>
            </a: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7798" y="1916832"/>
            <a:ext cx="336037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996952"/>
            <a:ext cx="2663700" cy="1997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284984"/>
            <a:ext cx="2376264" cy="1782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177</Words>
  <Application>Microsoft Office PowerPoint</Application>
  <PresentationFormat>Экран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МУНИЦИПАЛЬНОЕ БЮДЖЕТНОЕ ДОШКОЛЬНОЕ ОБРАЗОВАТЕЛЬНОЕ УЧРЕЖДЕНИЕ «ДЕТСКИЙ САД № 4 «АЛЕНУШКА» ГОРОДА САКИ РЕСПУБЛИКИ КРЫМ </vt:lpstr>
      <vt:lpstr>   Нравственно - патриотическое воспитание детей – одно из важных условий успешного развития современного российского общества, главным ориентиром которого должны стать вечные абсолютные общечеловеческие ценности    </vt:lpstr>
      <vt:lpstr>Нравственность – это внутренняя мораль, принятие на себя ответственности за свои поступки, то есть действовать согласно своей совести.   Патриотизм – любовь к семье, дому, родным местам, Родине, гордость за свой народ, толерантное отношение к другим людям, желание сохранить, приумножить богатство своей страны.   Нравственно-патриотическое воспитание– взаимодействие взрослого и детей в совместной деятельности и общении, направленное на раскрытие и формирование в ребенке общечеловеческих нравственных качеств личности, приобщение к истокам национальной региональной культуры, природе родного края, воспитание эмоционально-действенного отношения , чувства сопричастности, привязанности к окружающим.</vt:lpstr>
      <vt:lpstr>Задачи нравственно-патриотического воспитания </vt:lpstr>
      <vt:lpstr> Дидактическая игра «Какие праздники ты знаешь?» Цель: развивать у детей сообразительность, память; закрепить знания о праздниках (народные, государственные, религиозные)</vt:lpstr>
      <vt:lpstr>Дидактическая игра «Моя семья?»  Цель: учить детей называть  имена членов своей семьи; воспитывать любовь и уважение к своей семье.</vt:lpstr>
      <vt:lpstr>Дидактическая игра «Что делает мама» Цель: формирование у детей зрительного восприятия, внимания; развитие речи; употреблять в речи глаголы.</vt:lpstr>
      <vt:lpstr>ДИДАКТИЧЕСКАЯ ИГРА «ЗА ПОКУПКАМИ В МАГАЗИН»  Цель: упражнение детей в выборе картинки с изображением нужного предмета из сходных картинок на основе выделения существенного признака, объясняя свой выбор.</vt:lpstr>
      <vt:lpstr>«Найди пару матрешке» Цель: упражнять детей в сравнении матрешек, изображенных на картинке, в нахождении сходства и в отборе одинаковых изображений, воспитывать внимание, сосредоточенность, формировать речь, вырабатывать умение выполнять правила игры.</vt:lpstr>
      <vt:lpstr>   «Собери матрешку» Учить складывать из частей целую картинку; развивать умение подбирать одинаковые части целого предмета, развивать мышление, воображение. </vt:lpstr>
      <vt:lpstr>Слайд 11</vt:lpstr>
      <vt:lpstr>«Расставь матрешек по росту» Цель:  научить детей соотносить по величине три(пять)предметов и обозначать их словами: «большой», маленький», «средний»(поменьше), самый большой», «самый маленький».</vt:lpstr>
      <vt:lpstr>   Дидактическая игра «Предметы народного быта» Цель игры: Формировать представление о предметах быта наших предков (предметы труда, посуда, мебель)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Эльдар</dc:creator>
  <cp:lastModifiedBy>Эльдар</cp:lastModifiedBy>
  <cp:revision>28</cp:revision>
  <dcterms:created xsi:type="dcterms:W3CDTF">2024-03-18T11:36:20Z</dcterms:created>
  <dcterms:modified xsi:type="dcterms:W3CDTF">2024-03-18T16:53:07Z</dcterms:modified>
</cp:coreProperties>
</file>